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1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Geist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7B2884-B0E4-4FBF-894C-C835E1FE0B39}" v="4" dt="2025-06-25T16:32:58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72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hyperlink" Target="https://docs.python.org/3/library/collections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tT0yUvHfNb-UUR_hv77M7FA0C-3aiHVi?usp=sha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Stacks and Queues in Programming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Real-World Analogies and Practical Applications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04209"/>
            <a:ext cx="144410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Nisha K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18591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 Comparison: Stack vs Queue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differences in behavior and access.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574280" y="2267903"/>
            <a:ext cx="6342102" cy="3375303"/>
          </a:xfrm>
          <a:prstGeom prst="roundRect">
            <a:avLst>
              <a:gd name="adj" fmla="val 54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81900" y="2275523"/>
            <a:ext cx="6326148" cy="9224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788712" y="2406848"/>
            <a:ext cx="16924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Order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900999" y="2406848"/>
            <a:ext cx="168866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Last In → First Out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2009477" y="2406848"/>
            <a:ext cx="169247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First In → First Out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81900" y="3198019"/>
            <a:ext cx="6326148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788712" y="3329345"/>
            <a:ext cx="16924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Analogy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900999" y="3329345"/>
            <a:ext cx="168866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Plate Dispenser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009477" y="3329345"/>
            <a:ext cx="16924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People in Line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581900" y="3790593"/>
            <a:ext cx="6326148" cy="9224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788712" y="3921919"/>
            <a:ext cx="16924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Main Use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900999" y="3921919"/>
            <a:ext cx="168866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Backtracking, Undo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2009477" y="3921919"/>
            <a:ext cx="169247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Scheduling, Buffers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581900" y="4713089"/>
            <a:ext cx="6326148" cy="9224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788712" y="4844415"/>
            <a:ext cx="169247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Access Point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900999" y="4844415"/>
            <a:ext cx="168866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One end (Top only)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2009477" y="4844415"/>
            <a:ext cx="169247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Both ends (Front/Rear)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598" y="463272"/>
            <a:ext cx="4952524" cy="52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Implementation Basics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9598" y="1410891"/>
            <a:ext cx="238184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Stack Implementation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89598" y="1842611"/>
            <a:ext cx="652010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</a:t>
            </a:r>
            <a:r>
              <a:rPr lang="en-US" sz="13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arrays or lists</a:t>
            </a: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(e.g., Python list).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9598" y="2171105"/>
            <a:ext cx="652010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Keep track of the </a:t>
            </a:r>
            <a:r>
              <a:rPr lang="en-US" sz="13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top pointer</a:t>
            </a: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9598" y="2609136"/>
            <a:ext cx="2492454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Queue Implementation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89598" y="3040856"/>
            <a:ext cx="652010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</a:t>
            </a:r>
            <a:r>
              <a:rPr lang="en-US" sz="13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list + front index</a:t>
            </a: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9598" y="3369350"/>
            <a:ext cx="652010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Better: </a:t>
            </a:r>
            <a:r>
              <a:rPr lang="en-US" sz="13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deque from collections module</a:t>
            </a: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528322" y="1431846"/>
            <a:ext cx="6520101" cy="1053465"/>
          </a:xfrm>
          <a:prstGeom prst="roundRect">
            <a:avLst>
              <a:gd name="adj" fmla="val 1439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704415" y="1607939"/>
            <a:ext cx="210597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Efficiency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704415" y="2039660"/>
            <a:ext cx="6167914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Choose the right data structure for optimal performance in your programs.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528322" y="2653784"/>
            <a:ext cx="6520101" cy="1323023"/>
          </a:xfrm>
          <a:prstGeom prst="roundRect">
            <a:avLst>
              <a:gd name="adj" fmla="val 1146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04415" y="2829878"/>
            <a:ext cx="210597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Solving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704415" y="3261598"/>
            <a:ext cx="6167914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Understanding these structures is key to solving complex programming problems.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528322" y="4145280"/>
            <a:ext cx="6520101" cy="1053465"/>
          </a:xfrm>
          <a:prstGeom prst="roundRect">
            <a:avLst>
              <a:gd name="adj" fmla="val 1439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04415" y="4321373"/>
            <a:ext cx="210597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Next Steps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704415" y="4753094"/>
            <a:ext cx="6167914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Practice implementing both stacks and queues in your preferred language!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278"/>
            <a:ext cx="112534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When to Use What? Practical Scenarios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78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39530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353901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Back/Undo Functionality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353901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353901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045625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418933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Print Job Scheduling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418933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418933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695944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83965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Recursion (Function Calls)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83965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83965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346263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548997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Service Order (Ticket System)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48997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❌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48997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559" y="518993"/>
            <a:ext cx="9760982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Real-World Analogies and Key Principles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9" y="1604129"/>
            <a:ext cx="6424374" cy="43955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0559" y="6211967"/>
            <a:ext cx="367688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Stack: LIFO (Last-In, First-Out)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0559" y="6695599"/>
            <a:ext cx="642437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Plates in a stack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60559" y="7063502"/>
            <a:ext cx="642437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Browser history (Back button)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60559" y="7431405"/>
            <a:ext cx="642437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Parking garage with one entrance/exit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0559" y="7799308"/>
            <a:ext cx="642437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Undo/Redo functionality in software</a:t>
            </a:r>
            <a:endParaRPr lang="en-US" sz="14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087" y="1604129"/>
            <a:ext cx="6424374" cy="439554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53087" y="6211967"/>
            <a:ext cx="3862745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Queue: FIFO (First-In, First-Out)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553087" y="6695599"/>
            <a:ext cx="642437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People in line at a bank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553087" y="7063502"/>
            <a:ext cx="642437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Printer job queue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7553087" y="7431405"/>
            <a:ext cx="642437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Call center queue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7553087" y="7799308"/>
            <a:ext cx="642437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Bus stop waiting line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991433"/>
            <a:ext cx="6507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Summary &amp; Resources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204037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188506" y="2118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Stack = LIFO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88506" y="2608659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Ideal for backtracking, undo operations, and nested function calls.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451390" y="342519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188506" y="3503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Queue = FIFO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188506" y="3993475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Perfect for scheduling tasks and managing real-time services.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451390" y="481000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188506" y="48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Essential 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188506" y="5378291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Both are fundamental for writing efficient and organized code.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451390" y="5996345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Thank you for your attention! Any questions?</a:t>
            </a:r>
            <a:endParaRPr lang="en-US" sz="1750" dirty="0"/>
          </a:p>
        </p:txBody>
      </p:sp>
      <p:pic>
        <p:nvPicPr>
          <p:cNvPr id="15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841" y="6614398"/>
            <a:ext cx="3336131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CC23EC-D51A-C853-0E77-F5C205FBF76F}"/>
              </a:ext>
            </a:extLst>
          </p:cNvPr>
          <p:cNvSpPr txBox="1"/>
          <p:nvPr/>
        </p:nvSpPr>
        <p:spPr>
          <a:xfrm>
            <a:off x="1463040" y="1162594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GOOGLE COLLAB NOTEBOOK LINK </a:t>
            </a:r>
            <a:endParaRPr lang="en-IN" sz="3200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28A1D6EF-B1B1-3551-0213-A7CEF60E9893}"/>
              </a:ext>
            </a:extLst>
          </p:cNvPr>
          <p:cNvSpPr txBox="1"/>
          <p:nvPr/>
        </p:nvSpPr>
        <p:spPr>
          <a:xfrm>
            <a:off x="1567543" y="1897521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https://colab.research.google.com/drive/1tT0yUvHfNb-UUR_hv77M7FA0C-3aiHVi?usp=sharing</a:t>
            </a:r>
          </a:p>
        </p:txBody>
      </p:sp>
    </p:spTree>
    <p:extLst>
      <p:ext uri="{BB962C8B-B14F-4D97-AF65-F5344CB8AC3E}">
        <p14:creationId xmlns:p14="http://schemas.microsoft.com/office/powerpoint/2010/main" val="28022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404" y="475298"/>
            <a:ext cx="5793700" cy="539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What Are Data Structures?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04" y="1273493"/>
            <a:ext cx="431483" cy="4314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0404" y="1920716"/>
            <a:ext cx="215741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Organized Data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90404" y="2293858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Ways of organizing and storing data for efficient use.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404" y="3001566"/>
            <a:ext cx="431483" cy="4314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0404" y="3648789"/>
            <a:ext cx="215741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Linear Structures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90404" y="4021931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Commonly used linear data structures include Stacks and Queues.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404" y="4729639"/>
            <a:ext cx="431483" cy="4314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0404" y="5376863"/>
            <a:ext cx="215741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Stack (LIFO)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90404" y="5750004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Last In, First Out principle.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404" y="6457712"/>
            <a:ext cx="431483" cy="4314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0404" y="7104936"/>
            <a:ext cx="215741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Queue (FIFO)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90404" y="7478078"/>
            <a:ext cx="793599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First In, First Out principle.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65982-38D4-27E3-F1BF-BEDC087D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19" y="564204"/>
            <a:ext cx="10933889" cy="72762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30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56023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Understanding Stacks (LIFO)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LIFO Principle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Imagine a stack of plates or books. You always add to the top and remove from the top.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002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</a:t>
            </a: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last item added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is always the </a:t>
            </a: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first one to be removed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636288"/>
            <a:ext cx="495800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Real-World Example: Browser History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74280" y="41645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When you visit pages A → B → C, pressing "back" takes you from C → B → A, demonstrating LIFO.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775" y="529352"/>
            <a:ext cx="4812982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Stack Operations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75" y="1636157"/>
            <a:ext cx="6406634" cy="6406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7611" y="1592818"/>
            <a:ext cx="640663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Fundamental actions for managing data in a stack.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557611" y="2117408"/>
            <a:ext cx="6406634" cy="2232184"/>
          </a:xfrm>
          <a:prstGeom prst="roundRect">
            <a:avLst>
              <a:gd name="adj" fmla="val 77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65231" y="2125028"/>
            <a:ext cx="6391394" cy="5542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757755" y="2248138"/>
            <a:ext cx="28070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push(x)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957203" y="2248138"/>
            <a:ext cx="28070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 element x to the top.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565231" y="2679263"/>
            <a:ext cx="6391394" cy="5542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757755" y="2802374"/>
            <a:ext cx="28070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pop()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957203" y="2802374"/>
            <a:ext cx="28070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Remove the top element.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565231" y="3233499"/>
            <a:ext cx="6391394" cy="5542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757755" y="3356610"/>
            <a:ext cx="28070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peek()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957203" y="3356610"/>
            <a:ext cx="28070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View top without removing.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7565231" y="3787735"/>
            <a:ext cx="6391394" cy="5542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757755" y="3910846"/>
            <a:ext cx="28070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isEmpty()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957203" y="3910846"/>
            <a:ext cx="28070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Check if the stack is empty.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557611" y="4566166"/>
            <a:ext cx="276510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 Code Example:</a:t>
            </a:r>
            <a:endParaRPr lang="en-US" sz="1850" dirty="0"/>
          </a:p>
        </p:txBody>
      </p:sp>
      <p:sp>
        <p:nvSpPr>
          <p:cNvPr id="19" name="Shape 16"/>
          <p:cNvSpPr/>
          <p:nvPr/>
        </p:nvSpPr>
        <p:spPr>
          <a:xfrm>
            <a:off x="7557611" y="5083493"/>
            <a:ext cx="6406634" cy="1520666"/>
          </a:xfrm>
          <a:prstGeom prst="roundRect">
            <a:avLst>
              <a:gd name="adj" fmla="val 11394"/>
            </a:avLst>
          </a:prstGeom>
          <a:solidFill>
            <a:srgbClr val="CCFFEF"/>
          </a:solidFill>
          <a:ln/>
        </p:spPr>
      </p:sp>
      <p:sp>
        <p:nvSpPr>
          <p:cNvPr id="20" name="Shape 17"/>
          <p:cNvSpPr/>
          <p:nvPr/>
        </p:nvSpPr>
        <p:spPr>
          <a:xfrm>
            <a:off x="7548086" y="5083492"/>
            <a:ext cx="6425684" cy="2460307"/>
          </a:xfrm>
          <a:prstGeom prst="roundRect">
            <a:avLst>
              <a:gd name="adj" fmla="val 1899"/>
            </a:avLst>
          </a:prstGeom>
          <a:solidFill>
            <a:srgbClr val="CCFFEF"/>
          </a:solidFill>
          <a:ln/>
        </p:spPr>
      </p:sp>
      <p:sp>
        <p:nvSpPr>
          <p:cNvPr id="21" name="Text 18"/>
          <p:cNvSpPr/>
          <p:nvPr/>
        </p:nvSpPr>
        <p:spPr>
          <a:xfrm>
            <a:off x="7740491" y="5227796"/>
            <a:ext cx="6040874" cy="1232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highlight>
                  <a:srgbClr val="CCF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 = []stack.append('A') # pushstack.append('B')print(stack.pop()) # Output: 'B'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Stack Applications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Undo/Redo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Features in software like MS Word or Photoshop.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Function Call Stack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Manages nested function calls in programs.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66084"/>
            <a:ext cx="3205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Expression Evaluation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Used by compilers for arithmetic parsing.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Parking Garage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Single exit: last car in is the first out.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83395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Understanding Queues (FIFO)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FIFO Principle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Imagine people in a line at a ticket counter or for coffee. The </a:t>
            </a: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first person in line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is always the </a:t>
            </a: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first to be served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002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New items are added to the back, and removed from the front.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636288"/>
            <a:ext cx="465653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Real-World Example: Cafeteria Line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1638" y="41645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Trays are picked from the front, and new trays are added at the back, maintaining order.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627" y="500182"/>
            <a:ext cx="4548068" cy="568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Queue Operations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7" y="1546027"/>
            <a:ext cx="6456640" cy="64566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4752" y="1505188"/>
            <a:ext cx="6456640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Core operations for managing data flow in a queue.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544752" y="2000726"/>
            <a:ext cx="6456640" cy="2112645"/>
          </a:xfrm>
          <a:prstGeom prst="roundRect">
            <a:avLst>
              <a:gd name="adj" fmla="val 77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52373" y="2008346"/>
            <a:ext cx="6441400" cy="5243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734300" y="2125028"/>
            <a:ext cx="285321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enqueue(x)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958751" y="2125028"/>
            <a:ext cx="285321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 element x to the rear.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552373" y="2532698"/>
            <a:ext cx="6441400" cy="5243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734300" y="2649379"/>
            <a:ext cx="285321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dequeue()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0958751" y="2649379"/>
            <a:ext cx="285321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Remove element from the front.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552373" y="3057049"/>
            <a:ext cx="6441400" cy="5243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734300" y="3173730"/>
            <a:ext cx="285321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peek()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958751" y="3173730"/>
            <a:ext cx="285321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View front without removing.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7552373" y="3581400"/>
            <a:ext cx="6441400" cy="5243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734300" y="3698081"/>
            <a:ext cx="285321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isEmpty()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0958751" y="3698081"/>
            <a:ext cx="2853214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Check if the queue is empty.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544752" y="4317921"/>
            <a:ext cx="261187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 Code Example: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544752" y="4806672"/>
            <a:ext cx="6456640" cy="1727597"/>
          </a:xfrm>
          <a:prstGeom prst="roundRect">
            <a:avLst>
              <a:gd name="adj" fmla="val 9477"/>
            </a:avLst>
          </a:prstGeom>
          <a:solidFill>
            <a:srgbClr val="CCFFEF"/>
          </a:solidFill>
          <a:ln/>
        </p:spPr>
      </p:sp>
      <p:sp>
        <p:nvSpPr>
          <p:cNvPr id="20" name="Shape 17"/>
          <p:cNvSpPr/>
          <p:nvPr/>
        </p:nvSpPr>
        <p:spPr>
          <a:xfrm>
            <a:off x="7535704" y="4806672"/>
            <a:ext cx="6474738" cy="1727597"/>
          </a:xfrm>
          <a:prstGeom prst="roundRect">
            <a:avLst>
              <a:gd name="adj" fmla="val 1580"/>
            </a:avLst>
          </a:prstGeom>
          <a:solidFill>
            <a:srgbClr val="CCFFEF"/>
          </a:solidFill>
          <a:ln/>
        </p:spPr>
      </p:sp>
      <p:sp>
        <p:nvSpPr>
          <p:cNvPr id="21" name="Text 18"/>
          <p:cNvSpPr/>
          <p:nvPr/>
        </p:nvSpPr>
        <p:spPr>
          <a:xfrm>
            <a:off x="7717512" y="4942999"/>
            <a:ext cx="6111121" cy="1454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highlight>
                  <a:srgbClr val="CCF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collections import dequequeue = deque()queue.append('Task1') # enqueuequeue.append('Task2')print(queue.popleft()) # Output: 'Task1'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64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Queue Applications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853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4920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Print Spooler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541043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Handles print tasks in order of arrival.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478536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07348" y="4920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Support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307348" y="541043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Serves oldest support tickets first.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34031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474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CPU Scheduling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965394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Manages tasks on a first-come, first-served basis.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884" y="634031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07348" y="6474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Traffic Signals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307348" y="6965394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Regulates cars passing in order of arrival.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763</Words>
  <Application>Microsoft Office PowerPoint</Application>
  <PresentationFormat>Custom</PresentationFormat>
  <Paragraphs>140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</vt:lpstr>
      <vt:lpstr>Geist</vt:lpstr>
      <vt:lpstr>Noto Serif SC Bold</vt:lpstr>
      <vt:lpstr>Arial</vt:lpstr>
      <vt:lpstr>Geist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Nisha K</dc:creator>
  <cp:lastModifiedBy>Nisha k</cp:lastModifiedBy>
  <cp:revision>4</cp:revision>
  <dcterms:created xsi:type="dcterms:W3CDTF">2025-06-25T07:54:09Z</dcterms:created>
  <dcterms:modified xsi:type="dcterms:W3CDTF">2025-06-25T16:33:36Z</dcterms:modified>
</cp:coreProperties>
</file>